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16" r:id="rId1"/>
  </p:sldMasterIdLst>
  <p:notesMasterIdLst>
    <p:notesMasterId r:id="rId16"/>
  </p:notesMasterIdLst>
  <p:sldIdLst>
    <p:sldId id="256" r:id="rId2"/>
    <p:sldId id="269" r:id="rId3"/>
    <p:sldId id="263" r:id="rId4"/>
    <p:sldId id="257" r:id="rId5"/>
    <p:sldId id="261" r:id="rId6"/>
    <p:sldId id="258" r:id="rId7"/>
    <p:sldId id="259" r:id="rId8"/>
    <p:sldId id="262" r:id="rId9"/>
    <p:sldId id="268" r:id="rId10"/>
    <p:sldId id="270" r:id="rId11"/>
    <p:sldId id="266" r:id="rId12"/>
    <p:sldId id="267" r:id="rId13"/>
    <p:sldId id="264" r:id="rId14"/>
    <p:sldId id="27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422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0" autoAdjust="0"/>
    <p:restoredTop sz="91200" autoAdjust="0"/>
  </p:normalViewPr>
  <p:slideViewPr>
    <p:cSldViewPr snapToGrid="0">
      <p:cViewPr varScale="1">
        <p:scale>
          <a:sx n="117" d="100"/>
          <a:sy n="117" d="100"/>
        </p:scale>
        <p:origin x="-39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FA66C-B634-4276-B4F1-588CB98F35FF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296E8F-9AD9-49D7-9146-587AD1795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01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96E8F-9AD9-49D7-9146-587AD17954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923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96E8F-9AD9-49D7-9146-587AD179541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910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9995832E-66A8-442E-8623-3F5C0ACC7E74}" type="datetime1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DCA719F1-2BD8-4C69-8908-25915566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86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4641-3AF3-4BBA-9DCC-3828ADF64B35}" type="datetime1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96434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95D4641-3AF3-4BBA-9DCC-3828ADF64B35}" type="datetime1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CA719F1-2BD8-4C69-8908-25915566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725467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95D4641-3AF3-4BBA-9DCC-3828ADF64B35}" type="datetime1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CA719F1-2BD8-4C69-8908-25915566AFE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5420042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95D4641-3AF3-4BBA-9DCC-3828ADF64B35}" type="datetime1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CA719F1-2BD8-4C69-8908-25915566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975196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4641-3AF3-4BBA-9DCC-3828ADF64B35}" type="datetime1">
              <a:rPr lang="en-US" smtClean="0"/>
              <a:t>5/8/2014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78975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4641-3AF3-4BBA-9DCC-3828ADF64B35}" type="datetime1">
              <a:rPr lang="en-US" smtClean="0"/>
              <a:t>5/8/2014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76461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342-FF16-48E2-91E0-1C28C62EE561}" type="datetime1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59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B880584-73FA-48CC-B92C-632C3271084C}" type="datetime1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CA719F1-2BD8-4C69-8908-25915566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918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1467C-A00D-4C38-8D72-EC7896C5EAA4}" type="datetime1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610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7896884-9E46-4680-B5BA-BC3AABB4591A}" type="datetime1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CA719F1-2BD8-4C69-8908-25915566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029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37C29-05C2-47EF-8739-E69AF021BD23}" type="datetime1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332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8601C-5C45-4FEB-BC71-071162C97542}" type="datetime1">
              <a:rPr lang="en-US" smtClean="0"/>
              <a:t>5/8/2014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98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1DCA-CB7C-4D8E-8BBF-1AB97B840E3C}" type="datetime1">
              <a:rPr lang="en-US" smtClean="0"/>
              <a:t>5/8/2014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527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B286-B3EF-4D92-B71C-1C229C45290C}" type="datetime1">
              <a:rPr lang="en-US" smtClean="0"/>
              <a:t>5/8/2014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74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CED9-2122-4C46-A788-BAC279CF8FC1}" type="datetime1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754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DC0F2-8D51-408D-AD8B-4689F88BC65D}" type="datetime1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955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D4641-3AF3-4BBA-9DCC-3828ADF64B35}" type="datetime1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719F1-2BD8-4C69-8908-25915566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579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  <p:sldLayoutId id="2147484128" r:id="rId12"/>
    <p:sldLayoutId id="2147484129" r:id="rId13"/>
    <p:sldLayoutId id="2147484130" r:id="rId14"/>
    <p:sldLayoutId id="2147484131" r:id="rId15"/>
    <p:sldLayoutId id="2147484132" r:id="rId16"/>
    <p:sldLayoutId id="2147484133" r:id="rId17"/>
  </p:sldLayoutIdLst>
  <p:hf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cores.or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Branch Prediction for the OR1200 Pipeline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Alec </a:t>
            </a:r>
            <a:r>
              <a:rPr lang="en-US" dirty="0" err="1" smtClean="0"/>
              <a:t>Roelke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42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Performance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With </a:t>
                </a:r>
                <a:r>
                  <a:rPr lang="en-US" dirty="0"/>
                  <a:t>no </a:t>
                </a:r>
                <a:r>
                  <a:rPr lang="en-US" dirty="0"/>
                  <a:t>branch prediction: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𝐶𝑃𝐼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𝑏𝑟𝑎𝑛𝑐h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Add one delay slot: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𝐶𝑃𝐼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=1+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𝑏𝑟𝑎𝑛𝑐h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 smtClean="0"/>
                  <a:t>Split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𝑏𝑟𝑎𝑛𝑐h</m:t>
                        </m:r>
                      </m:sub>
                    </m:sSub>
                  </m:oMath>
                </a14:m>
                <a:r>
                  <a:rPr lang="en-US" dirty="0"/>
                  <a:t> into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𝑙𝑜𝑜𝑝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𝑐𝑜𝑛𝑑𝑖𝑡𝑖𝑜𝑛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𝐶𝑃𝐼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=1+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𝑙𝑜𝑜𝑝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𝑐𝑜𝑛𝑑𝑖𝑡𝑖𝑜𝑛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Loops usually jump backward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𝐶𝑃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𝑂𝑅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1200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&lt;1+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𝑙𝑜𝑜𝑝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𝑖𝑡𝑒𝑟𝑎𝑡𝑖𝑜𝑛𝑠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𝑐𝑜𝑛𝑑𝑖𝑡𝑖𝑜𝑛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𝐶𝑃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𝑛𝑒𝑤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&lt;1+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𝑙𝑜𝑜𝑝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𝑖𝑡𝑒𝑟𝑎𝑡𝑖𝑜𝑛𝑠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𝑐𝑜𝑛𝑑𝑖𝑡𝑖𝑜𝑛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If loops are large,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𝑙𝑜𝑜𝑝</m:t>
                        </m:r>
                      </m:sub>
                    </m:sSub>
                  </m:oMath>
                </a14:m>
                <a:r>
                  <a:rPr lang="en-US" dirty="0"/>
                  <a:t> disappears, improving CPI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𝑙𝑜𝑜𝑝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Assumes results of conditional statements are </a:t>
                </a:r>
                <a:r>
                  <a:rPr lang="en-US" dirty="0" smtClean="0"/>
                  <a:t>unpredictable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676" t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01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Compiler</a:t>
            </a:r>
            <a:endParaRPr lang="en-US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320510"/>
            <a:ext cx="5334000" cy="3771142"/>
          </a:xfr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Content Placeholder 15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80884529"/>
                  </p:ext>
                </p:extLst>
              </p:nvPr>
            </p:nvGraphicFramePr>
            <p:xfrm>
              <a:off x="6651024" y="3437838"/>
              <a:ext cx="4223951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19718"/>
                    <a:gridCol w="1404233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Metric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Total Cell Area (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μ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 smtClean="0"/>
                            <a:t>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0" i="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49116.7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Clock</a:t>
                          </a:r>
                          <a:r>
                            <a:rPr lang="en-US" baseline="0" dirty="0" smtClean="0"/>
                            <a:t> Frequency (GHz)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0.1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Timing Slack (ns)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-0.58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Content Placeholder 15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80884529"/>
                  </p:ext>
                </p:extLst>
              </p:nvPr>
            </p:nvGraphicFramePr>
            <p:xfrm>
              <a:off x="6651024" y="3437838"/>
              <a:ext cx="4223951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19718"/>
                    <a:gridCol w="1404233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Metric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16" t="-106452" r="-50756" b="-219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b="0" i="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49116.7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Clock</a:t>
                          </a:r>
                          <a:r>
                            <a:rPr lang="en-US" baseline="0" dirty="0" smtClean="0"/>
                            <a:t> Frequency (GHz)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0.1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Timing Slack (ns)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-0.58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53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 Compiler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Used two two-port 32x32 SRAM CEL and FRAM views found in SAED 32nm PDK for register file</a:t>
                </a:r>
              </a:p>
              <a:p>
                <a:pPr lvl="1"/>
                <a:r>
                  <a:rPr lang="en-US" dirty="0" smtClean="0"/>
                  <a:t>Normal power consumption (rather than low power)</a:t>
                </a:r>
              </a:p>
              <a:p>
                <a:pPr lvl="1"/>
                <a:r>
                  <a:rPr lang="en-US" dirty="0" smtClean="0"/>
                  <a:t>Placed in center</a:t>
                </a:r>
              </a:p>
              <a:p>
                <a:pPr lvl="1"/>
                <a:r>
                  <a:rPr lang="en-US" dirty="0" smtClean="0"/>
                  <a:t>SRAMs mirror each other to allow for simultaneous reads of two operands and writes of one</a:t>
                </a:r>
              </a:p>
              <a:p>
                <a:r>
                  <a:rPr lang="en-US" dirty="0" smtClean="0"/>
                  <a:t>Used dimensions 190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μm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 smtClean="0"/>
                  <a:t> 290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Routed up to layer 7</a:t>
                </a:r>
              </a:p>
              <a:p>
                <a:r>
                  <a:rPr lang="en-US" dirty="0" smtClean="0"/>
                  <a:t>Since </a:t>
                </a:r>
                <a:r>
                  <a:rPr lang="en-US" dirty="0" err="1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route_opt</a:t>
                </a:r>
                <a:r>
                  <a:rPr lang="en-US" dirty="0" smtClean="0"/>
                  <a:t> didn’t work for global routing, used </a:t>
                </a:r>
                <a:r>
                  <a:rPr lang="en-US" dirty="0" err="1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route_zrt_auto</a:t>
                </a:r>
                <a:r>
                  <a:rPr lang="en-US" dirty="0" smtClean="0"/>
                  <a:t> instead</a:t>
                </a:r>
              </a:p>
              <a:p>
                <a:pPr lvl="1"/>
                <a:r>
                  <a:rPr lang="en-US" dirty="0" smtClean="0"/>
                  <a:t>As was done in the </a:t>
                </a:r>
                <a:r>
                  <a:rPr lang="en-US" dirty="0" err="1" smtClean="0"/>
                  <a:t>chiptop</a:t>
                </a:r>
                <a:r>
                  <a:rPr lang="en-US" dirty="0" smtClean="0"/>
                  <a:t> example</a:t>
                </a:r>
              </a:p>
              <a:p>
                <a:pPr lvl="1"/>
                <a:r>
                  <a:rPr lang="en-US" dirty="0" smtClean="0"/>
                  <a:t>Followed up with </a:t>
                </a:r>
                <a:r>
                  <a:rPr lang="en-US" dirty="0" err="1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route_opt</a:t>
                </a:r>
                <a:r>
                  <a:rPr lang="en-US" dirty="0" smtClean="0"/>
                  <a:t> for detail routing with signal integrity options enabled</a:t>
                </a:r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507" t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2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 Compiler Layout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698" y="2193925"/>
            <a:ext cx="6052603" cy="4024313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t>13</a:t>
            </a:fld>
            <a:endParaRPr lang="en-US"/>
          </a:p>
        </p:txBody>
      </p:sp>
      <p:pic>
        <p:nvPicPr>
          <p:cNvPr id="11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765" y="2193925"/>
            <a:ext cx="6036469" cy="4024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75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 and</a:t>
            </a:r>
            <a:br>
              <a:rPr lang="en-US" dirty="0" smtClean="0"/>
            </a:br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Motivated the addition of branch prediction to OR1200</a:t>
            </a:r>
          </a:p>
          <a:p>
            <a:r>
              <a:rPr lang="en-US" dirty="0" smtClean="0"/>
              <a:t>Implemented new static branch prediction scheme</a:t>
            </a:r>
          </a:p>
          <a:p>
            <a:r>
              <a:rPr lang="en-US" dirty="0" smtClean="0"/>
              <a:t>Compiled design in Synopsys Design Compiler</a:t>
            </a:r>
          </a:p>
          <a:p>
            <a:r>
              <a:rPr lang="en-US" dirty="0" smtClean="0"/>
              <a:t>Created layout in Synopsys IC Compiler</a:t>
            </a:r>
          </a:p>
          <a:p>
            <a:endParaRPr lang="en-US" dirty="0" smtClean="0"/>
          </a:p>
          <a:p>
            <a:r>
              <a:rPr lang="en-US" dirty="0" smtClean="0"/>
              <a:t>Finish implementing dynamic branch predictor</a:t>
            </a:r>
          </a:p>
          <a:p>
            <a:pPr lvl="1"/>
            <a:r>
              <a:rPr lang="en-US" dirty="0" smtClean="0"/>
              <a:t>Size will increase greatly due to required memory elements</a:t>
            </a:r>
          </a:p>
          <a:p>
            <a:r>
              <a:rPr lang="en-US" dirty="0" smtClean="0"/>
              <a:t>Work out final errors in layout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5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OR1200 </a:t>
            </a:r>
            <a:r>
              <a:rPr lang="en-US" dirty="0"/>
              <a:t>p</a:t>
            </a:r>
            <a:r>
              <a:rPr lang="en-US" dirty="0" smtClean="0"/>
              <a:t>ipeline overview</a:t>
            </a:r>
          </a:p>
          <a:p>
            <a:r>
              <a:rPr lang="en-US" dirty="0" smtClean="0"/>
              <a:t>Motivation for </a:t>
            </a:r>
            <a:r>
              <a:rPr lang="en-US" dirty="0"/>
              <a:t>b</a:t>
            </a:r>
            <a:r>
              <a:rPr lang="en-US" dirty="0" smtClean="0"/>
              <a:t>ranch prediction</a:t>
            </a:r>
          </a:p>
          <a:p>
            <a:r>
              <a:rPr lang="en-US" dirty="0" smtClean="0"/>
              <a:t>How to handle branches in pipelines</a:t>
            </a:r>
          </a:p>
          <a:p>
            <a:pPr lvl="1"/>
            <a:r>
              <a:rPr lang="en-US" dirty="0" smtClean="0"/>
              <a:t>Stall</a:t>
            </a:r>
          </a:p>
          <a:p>
            <a:pPr lvl="1"/>
            <a:r>
              <a:rPr lang="en-US" dirty="0" smtClean="0"/>
              <a:t>Add delay slots</a:t>
            </a:r>
          </a:p>
          <a:p>
            <a:pPr lvl="1"/>
            <a:r>
              <a:rPr lang="en-US" dirty="0" smtClean="0"/>
              <a:t>Predict </a:t>
            </a:r>
            <a:r>
              <a:rPr lang="en-US" dirty="0" smtClean="0"/>
              <a:t>outcomes</a:t>
            </a:r>
          </a:p>
          <a:p>
            <a:r>
              <a:rPr lang="en-US" dirty="0" smtClean="0"/>
              <a:t>Implementation of branch prediction</a:t>
            </a:r>
          </a:p>
          <a:p>
            <a:pPr lvl="1"/>
            <a:r>
              <a:rPr lang="en-US" dirty="0" err="1" smtClean="0"/>
              <a:t>Potiential</a:t>
            </a:r>
            <a:r>
              <a:rPr lang="en-US" dirty="0" smtClean="0"/>
              <a:t> improvement</a:t>
            </a:r>
            <a:endParaRPr lang="en-US" dirty="0" smtClean="0"/>
          </a:p>
          <a:p>
            <a:r>
              <a:rPr lang="en-US" dirty="0" smtClean="0"/>
              <a:t>Synopsys synthesis results</a:t>
            </a:r>
          </a:p>
          <a:p>
            <a:pPr lvl="1"/>
            <a:r>
              <a:rPr lang="en-US" dirty="0" smtClean="0"/>
              <a:t>Design Compiler</a:t>
            </a:r>
          </a:p>
          <a:p>
            <a:pPr lvl="1"/>
            <a:r>
              <a:rPr lang="en-US" dirty="0" smtClean="0"/>
              <a:t>IC </a:t>
            </a:r>
            <a:r>
              <a:rPr lang="en-US" dirty="0" smtClean="0"/>
              <a:t>Compiler</a:t>
            </a:r>
          </a:p>
          <a:p>
            <a:r>
              <a:rPr lang="en-US" dirty="0" smtClean="0"/>
              <a:t>Conclusions and future work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75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OR2100 Pipeline Overview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Five stages</a:t>
            </a:r>
          </a:p>
          <a:p>
            <a:r>
              <a:rPr lang="en-US" dirty="0" smtClean="0"/>
              <a:t>In-order</a:t>
            </a:r>
          </a:p>
          <a:p>
            <a:r>
              <a:rPr lang="en-US" dirty="0" smtClean="0"/>
              <a:t>Single-issue</a:t>
            </a:r>
          </a:p>
          <a:p>
            <a:r>
              <a:rPr lang="en-US" dirty="0" smtClean="0"/>
              <a:t>ALU for Boolean logic, comparison, bit manipulation</a:t>
            </a:r>
          </a:p>
          <a:p>
            <a:r>
              <a:rPr lang="en-US" dirty="0" smtClean="0"/>
              <a:t>MAC for integer arithmetic</a:t>
            </a:r>
          </a:p>
          <a:p>
            <a:pPr lvl="1"/>
            <a:r>
              <a:rPr lang="en-US" dirty="0" smtClean="0"/>
              <a:t>Multiply/divide</a:t>
            </a:r>
          </a:p>
          <a:p>
            <a:pPr lvl="1"/>
            <a:r>
              <a:rPr lang="en-US" dirty="0" smtClean="0"/>
              <a:t>Add/subtract</a:t>
            </a:r>
          </a:p>
          <a:p>
            <a:r>
              <a:rPr lang="en-US" dirty="0" smtClean="0"/>
              <a:t>Optional support for floating point arithmetic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t>3</a:t>
            </a:fld>
            <a:endParaRPr lang="en-US"/>
          </a:p>
        </p:txBody>
      </p:sp>
      <p:pic>
        <p:nvPicPr>
          <p:cNvPr id="1026" name="Picture 2" descr="Or1200_blocks.png (527×551)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89"/>
          <a:stretch/>
        </p:blipFill>
        <p:spPr bwMode="auto">
          <a:xfrm>
            <a:off x="6914687" y="2193925"/>
            <a:ext cx="3849025" cy="3811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7010400" y="3089189"/>
            <a:ext cx="1787611" cy="2133600"/>
          </a:xfrm>
          <a:prstGeom prst="rect">
            <a:avLst/>
          </a:prstGeom>
          <a:solidFill>
            <a:srgbClr val="FF0000">
              <a:alpha val="25098"/>
            </a:srgbClr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918915" y="6010331"/>
            <a:ext cx="18405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Image from </a:t>
            </a:r>
            <a:r>
              <a:rPr lang="en-US" sz="800" dirty="0" smtClean="0">
                <a:hlinkClick r:id="rId3"/>
              </a:rPr>
              <a:t>www.opencores.org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54745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for Branch Prediction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837410" cy="4024125"/>
          </a:xfrm>
        </p:spPr>
        <p:txBody>
          <a:bodyPr/>
          <a:lstStyle/>
          <a:p>
            <a:r>
              <a:rPr lang="en-US" dirty="0" smtClean="0"/>
              <a:t>Some programs have branch statements</a:t>
            </a:r>
          </a:p>
          <a:p>
            <a:pPr lvl="1"/>
            <a:r>
              <a:rPr lang="en-US" dirty="0" smtClean="0"/>
              <a:t>Function call, </a:t>
            </a:r>
            <a:r>
              <a:rPr lang="en-US" b="1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if</a:t>
            </a:r>
            <a:r>
              <a:rPr lang="en-US" dirty="0"/>
              <a:t>, </a:t>
            </a:r>
            <a:r>
              <a:rPr lang="en-US" b="1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en-US" dirty="0"/>
              <a:t>, </a:t>
            </a:r>
            <a:r>
              <a:rPr lang="en-US" b="1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while</a:t>
            </a:r>
            <a:r>
              <a:rPr lang="en-US" dirty="0"/>
              <a:t>, </a:t>
            </a:r>
            <a:r>
              <a:rPr lang="en-US" dirty="0" smtClean="0"/>
              <a:t>etc.</a:t>
            </a:r>
          </a:p>
          <a:p>
            <a:r>
              <a:rPr lang="en-US" dirty="0" smtClean="0"/>
              <a:t>Sometimes branches are conditional</a:t>
            </a:r>
          </a:p>
          <a:p>
            <a:r>
              <a:rPr lang="en-US" dirty="0" smtClean="0"/>
              <a:t>Typically, ALU is needed for calculating condition</a:t>
            </a:r>
          </a:p>
          <a:p>
            <a:r>
              <a:rPr lang="en-US" dirty="0" smtClean="0"/>
              <a:t>No problem in a single-cycle machine</a:t>
            </a:r>
          </a:p>
          <a:p>
            <a:r>
              <a:rPr lang="en-US" dirty="0" smtClean="0"/>
              <a:t>What to do for a pipelined machine?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t>4</a:t>
            </a:fld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7519084" y="2132776"/>
            <a:ext cx="3410467" cy="4147690"/>
            <a:chOff x="6555256" y="2260461"/>
            <a:chExt cx="3410467" cy="4147690"/>
          </a:xfrm>
        </p:grpSpPr>
        <p:sp>
          <p:nvSpPr>
            <p:cNvPr id="6" name="Rounded Rectangle 5"/>
            <p:cNvSpPr/>
            <p:nvPr/>
          </p:nvSpPr>
          <p:spPr>
            <a:xfrm>
              <a:off x="6555259" y="2260461"/>
              <a:ext cx="1285103" cy="655733"/>
            </a:xfrm>
            <a:prstGeom prst="round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= 0</a:t>
              </a:r>
              <a:endParaRPr 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555258" y="4498239"/>
              <a:ext cx="1285103" cy="655733"/>
            </a:xfrm>
            <a:prstGeom prst="round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dirty="0" smtClean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&lt; </a:t>
              </a:r>
              <a:r>
                <a: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8680620" y="4498239"/>
              <a:ext cx="1285103" cy="655733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++</a:t>
              </a:r>
              <a:endParaRPr 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10" name="Elbow Connector 9"/>
            <p:cNvCxnSpPr>
              <a:stCxn id="8" idx="0"/>
              <a:endCxn id="19" idx="3"/>
            </p:cNvCxnSpPr>
            <p:nvPr/>
          </p:nvCxnSpPr>
          <p:spPr>
            <a:xfrm rot="16200000" flipV="1">
              <a:off x="8192906" y="3367973"/>
              <a:ext cx="777721" cy="1482812"/>
            </a:xfrm>
            <a:prstGeom prst="bentConnector2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7" idx="3"/>
              <a:endCxn id="8" idx="1"/>
            </p:cNvCxnSpPr>
            <p:nvPr/>
          </p:nvCxnSpPr>
          <p:spPr>
            <a:xfrm>
              <a:off x="7840361" y="4826106"/>
              <a:ext cx="84025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912478" y="4461411"/>
              <a:ext cx="6960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TRUE</a:t>
              </a:r>
              <a:endParaRPr lang="en-US" dirty="0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555257" y="3270663"/>
              <a:ext cx="1285103" cy="899710"/>
            </a:xfrm>
            <a:prstGeom prst="round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i="1" dirty="0"/>
                <a:t>Loop Code</a:t>
              </a:r>
              <a:endParaRPr lang="en-US" sz="1600" i="1" dirty="0" smtClean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21" name="Straight Arrow Connector 20"/>
            <p:cNvCxnSpPr>
              <a:stCxn id="6" idx="2"/>
              <a:endCxn id="19" idx="0"/>
            </p:cNvCxnSpPr>
            <p:nvPr/>
          </p:nvCxnSpPr>
          <p:spPr>
            <a:xfrm flipH="1">
              <a:off x="7197809" y="2916194"/>
              <a:ext cx="2" cy="35446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19" idx="2"/>
              <a:endCxn id="7" idx="0"/>
            </p:cNvCxnSpPr>
            <p:nvPr/>
          </p:nvCxnSpPr>
          <p:spPr>
            <a:xfrm>
              <a:off x="7197809" y="4170373"/>
              <a:ext cx="1" cy="327866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Rounded Rectangle 25"/>
            <p:cNvSpPr/>
            <p:nvPr/>
          </p:nvSpPr>
          <p:spPr>
            <a:xfrm>
              <a:off x="6555256" y="5508442"/>
              <a:ext cx="1285103" cy="899709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i="1" dirty="0"/>
                <a:t>Post-Loop Code</a:t>
              </a:r>
            </a:p>
          </p:txBody>
        </p:sp>
        <p:cxnSp>
          <p:nvCxnSpPr>
            <p:cNvPr id="28" name="Straight Arrow Connector 27"/>
            <p:cNvCxnSpPr>
              <a:stCxn id="7" idx="2"/>
              <a:endCxn id="26" idx="0"/>
            </p:cNvCxnSpPr>
            <p:nvPr/>
          </p:nvCxnSpPr>
          <p:spPr>
            <a:xfrm flipH="1">
              <a:off x="7197808" y="5153972"/>
              <a:ext cx="2" cy="35447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7197807" y="5146541"/>
              <a:ext cx="8146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FALSE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6535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Stalling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Wait until EX for branch resolution</a:t>
            </a:r>
          </a:p>
          <a:p>
            <a:r>
              <a:rPr lang="en-US" dirty="0" smtClean="0"/>
              <a:t>Simplest solution</a:t>
            </a:r>
          </a:p>
          <a:p>
            <a:r>
              <a:rPr lang="en-US" dirty="0" smtClean="0"/>
              <a:t>Increases CPI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t>5</a:t>
            </a:fld>
            <a:endParaRPr lang="en-US"/>
          </a:p>
        </p:txBody>
      </p:sp>
      <p:grpSp>
        <p:nvGrpSpPr>
          <p:cNvPr id="68" name="Group 67"/>
          <p:cNvGrpSpPr/>
          <p:nvPr/>
        </p:nvGrpSpPr>
        <p:grpSpPr>
          <a:xfrm>
            <a:off x="6730149" y="2585439"/>
            <a:ext cx="4279886" cy="3242363"/>
            <a:chOff x="6623057" y="2486914"/>
            <a:chExt cx="4279886" cy="3242363"/>
          </a:xfrm>
        </p:grpSpPr>
        <p:grpSp>
          <p:nvGrpSpPr>
            <p:cNvPr id="26" name="Group 25"/>
            <p:cNvGrpSpPr/>
            <p:nvPr/>
          </p:nvGrpSpPr>
          <p:grpSpPr>
            <a:xfrm>
              <a:off x="7131154" y="2486914"/>
              <a:ext cx="3695262" cy="372907"/>
              <a:chOff x="6836541" y="2785478"/>
              <a:chExt cx="3695262" cy="372907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6836541" y="2789053"/>
                <a:ext cx="3497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IF</a:t>
                </a:r>
                <a:endParaRPr lang="en-US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621486" y="2789053"/>
                <a:ext cx="4090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ID</a:t>
                </a:r>
                <a:endParaRPr lang="en-US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8416048" y="2785478"/>
                <a:ext cx="4491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EX</a:t>
                </a:r>
                <a:endParaRPr lang="en-US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9085838" y="2785478"/>
                <a:ext cx="7312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MEM</a:t>
                </a:r>
                <a:endParaRPr lang="en-US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9992873" y="2785478"/>
                <a:ext cx="5389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WB</a:t>
                </a:r>
                <a:endParaRPr lang="en-US" dirty="0"/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6623057" y="2859820"/>
              <a:ext cx="4279886" cy="466265"/>
              <a:chOff x="6798003" y="3067768"/>
              <a:chExt cx="4279886" cy="466265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7134998" y="3067770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ysClr val="windowText" lastClr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BNE</a:t>
                </a:r>
                <a:endParaRPr lang="en-US" dirty="0">
                  <a:solidFill>
                    <a:sysClr val="windowText" lastClr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7951739" y="3067769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8764200" y="3067769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9575055" y="3067769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10385910" y="306776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6798003" y="314701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1</a:t>
                </a:r>
                <a:endParaRPr lang="en-US" sz="1400" dirty="0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6623057" y="3450030"/>
              <a:ext cx="4279884" cy="466264"/>
              <a:chOff x="6798003" y="3657978"/>
              <a:chExt cx="4279884" cy="466264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7134997" y="3657979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NOP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7951738" y="36579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BNE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8764200" y="36579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9575054" y="36579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>
                <a:off x="10385908" y="36579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6798003" y="373722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2</a:t>
                </a:r>
                <a:endParaRPr lang="en-US" sz="1400" dirty="0"/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6623057" y="4059630"/>
              <a:ext cx="4279884" cy="466264"/>
              <a:chOff x="6798003" y="4267578"/>
              <a:chExt cx="4279884" cy="466264"/>
            </a:xfrm>
          </p:grpSpPr>
          <p:sp>
            <p:nvSpPr>
              <p:cNvPr id="38" name="Rounded Rectangle 37"/>
              <p:cNvSpPr/>
              <p:nvPr/>
            </p:nvSpPr>
            <p:spPr>
              <a:xfrm>
                <a:off x="7134997" y="4267579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NOP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9" name="Rounded Rectangle 38"/>
              <p:cNvSpPr/>
              <p:nvPr/>
            </p:nvSpPr>
            <p:spPr>
              <a:xfrm>
                <a:off x="7951737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NOP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8764199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BNE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1" name="Rounded Rectangle 40"/>
              <p:cNvSpPr/>
              <p:nvPr/>
            </p:nvSpPr>
            <p:spPr>
              <a:xfrm>
                <a:off x="9575053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2" name="Rounded Rectangle 41"/>
              <p:cNvSpPr/>
              <p:nvPr/>
            </p:nvSpPr>
            <p:spPr>
              <a:xfrm>
                <a:off x="10385908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6798003" y="434682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3</a:t>
                </a:r>
                <a:endParaRPr lang="en-US" sz="1400" dirty="0"/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623057" y="4669230"/>
              <a:ext cx="4279884" cy="466264"/>
              <a:chOff x="6798003" y="4267578"/>
              <a:chExt cx="4279884" cy="466264"/>
            </a:xfrm>
          </p:grpSpPr>
          <p:sp>
            <p:nvSpPr>
              <p:cNvPr id="54" name="Rounded Rectangle 53"/>
              <p:cNvSpPr/>
              <p:nvPr/>
            </p:nvSpPr>
            <p:spPr>
              <a:xfrm>
                <a:off x="7134997" y="4267579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55" name="Rounded Rectangle 54"/>
              <p:cNvSpPr/>
              <p:nvPr/>
            </p:nvSpPr>
            <p:spPr>
              <a:xfrm>
                <a:off x="7951737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NOP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56" name="Rounded Rectangle 55"/>
              <p:cNvSpPr/>
              <p:nvPr/>
            </p:nvSpPr>
            <p:spPr>
              <a:xfrm>
                <a:off x="8764199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NOP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57" name="Rounded Rectangle 56"/>
              <p:cNvSpPr/>
              <p:nvPr/>
            </p:nvSpPr>
            <p:spPr>
              <a:xfrm>
                <a:off x="9575053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BNE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58" name="Rounded Rectangle 57"/>
              <p:cNvSpPr/>
              <p:nvPr/>
            </p:nvSpPr>
            <p:spPr>
              <a:xfrm>
                <a:off x="10385908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6798003" y="434682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4</a:t>
                </a:r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6623058" y="5263013"/>
              <a:ext cx="4279884" cy="466264"/>
              <a:chOff x="6798003" y="4267578"/>
              <a:chExt cx="4279884" cy="466264"/>
            </a:xfrm>
          </p:grpSpPr>
          <p:sp>
            <p:nvSpPr>
              <p:cNvPr id="62" name="Rounded Rectangle 61"/>
              <p:cNvSpPr/>
              <p:nvPr/>
            </p:nvSpPr>
            <p:spPr>
              <a:xfrm>
                <a:off x="7134997" y="4267579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3" name="Rounded Rectangle 62"/>
              <p:cNvSpPr/>
              <p:nvPr/>
            </p:nvSpPr>
            <p:spPr>
              <a:xfrm>
                <a:off x="7951737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4" name="Rounded Rectangle 63"/>
              <p:cNvSpPr/>
              <p:nvPr/>
            </p:nvSpPr>
            <p:spPr>
              <a:xfrm>
                <a:off x="8764199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NOP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5" name="Rounded Rectangle 64"/>
              <p:cNvSpPr/>
              <p:nvPr/>
            </p:nvSpPr>
            <p:spPr>
              <a:xfrm>
                <a:off x="9575053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NOP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6" name="Rounded Rectangle 65"/>
              <p:cNvSpPr/>
              <p:nvPr/>
            </p:nvSpPr>
            <p:spPr>
              <a:xfrm>
                <a:off x="10385908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BNE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6798003" y="434682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5</a:t>
                </a:r>
                <a:endParaRPr lang="en-US" sz="1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5544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Delay Slot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Instruction(s) after conditional branch</a:t>
            </a:r>
          </a:p>
          <a:p>
            <a:r>
              <a:rPr lang="en-US" dirty="0" smtClean="0"/>
              <a:t>Always executed regardless of branch outcome</a:t>
            </a:r>
          </a:p>
          <a:p>
            <a:r>
              <a:rPr lang="en-US" dirty="0" smtClean="0"/>
              <a:t>Smallest CPI</a:t>
            </a:r>
          </a:p>
          <a:p>
            <a:r>
              <a:rPr lang="en-US" dirty="0" smtClean="0"/>
              <a:t>Confusing to program for</a:t>
            </a:r>
          </a:p>
          <a:p>
            <a:r>
              <a:rPr lang="en-US" dirty="0" smtClean="0"/>
              <a:t>OR1200 has one delay slot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6730149" y="2585439"/>
            <a:ext cx="4279886" cy="3242363"/>
            <a:chOff x="6623057" y="2486914"/>
            <a:chExt cx="4279886" cy="3242363"/>
          </a:xfrm>
        </p:grpSpPr>
        <p:grpSp>
          <p:nvGrpSpPr>
            <p:cNvPr id="11" name="Group 10"/>
            <p:cNvGrpSpPr/>
            <p:nvPr/>
          </p:nvGrpSpPr>
          <p:grpSpPr>
            <a:xfrm>
              <a:off x="7131154" y="2486914"/>
              <a:ext cx="3695262" cy="372907"/>
              <a:chOff x="6836541" y="2785478"/>
              <a:chExt cx="3695262" cy="372907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6836541" y="2789053"/>
                <a:ext cx="3497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IF</a:t>
                </a:r>
                <a:endParaRPr lang="en-US" dirty="0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7621486" y="2789053"/>
                <a:ext cx="4090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ID</a:t>
                </a:r>
                <a:endParaRPr lang="en-US" dirty="0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8416048" y="2785478"/>
                <a:ext cx="4491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EX</a:t>
                </a:r>
                <a:endParaRPr lang="en-US" dirty="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9085838" y="2785478"/>
                <a:ext cx="7312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MEM</a:t>
                </a:r>
                <a:endParaRPr lang="en-US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9992873" y="2785478"/>
                <a:ext cx="5389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WB</a:t>
                </a:r>
                <a:endParaRPr lang="en-US" dirty="0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623057" y="2859820"/>
              <a:ext cx="4279886" cy="466265"/>
              <a:chOff x="6798003" y="3067768"/>
              <a:chExt cx="4279886" cy="466265"/>
            </a:xfrm>
          </p:grpSpPr>
          <p:sp>
            <p:nvSpPr>
              <p:cNvPr id="41" name="Rounded Rectangle 40"/>
              <p:cNvSpPr/>
              <p:nvPr/>
            </p:nvSpPr>
            <p:spPr>
              <a:xfrm>
                <a:off x="7134998" y="3067770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ysClr val="windowText" lastClr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BNE</a:t>
                </a:r>
                <a:endParaRPr lang="en-US" dirty="0">
                  <a:solidFill>
                    <a:sysClr val="windowText" lastClr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2" name="Rounded Rectangle 41"/>
              <p:cNvSpPr/>
              <p:nvPr/>
            </p:nvSpPr>
            <p:spPr>
              <a:xfrm>
                <a:off x="7951739" y="3067769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3" name="Rounded Rectangle 42"/>
              <p:cNvSpPr/>
              <p:nvPr/>
            </p:nvSpPr>
            <p:spPr>
              <a:xfrm>
                <a:off x="8764200" y="3067769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4" name="Rounded Rectangle 43"/>
              <p:cNvSpPr/>
              <p:nvPr/>
            </p:nvSpPr>
            <p:spPr>
              <a:xfrm>
                <a:off x="9575055" y="3067769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5" name="Rounded Rectangle 44"/>
              <p:cNvSpPr/>
              <p:nvPr/>
            </p:nvSpPr>
            <p:spPr>
              <a:xfrm>
                <a:off x="10385910" y="306776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6798003" y="314701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1</a:t>
                </a:r>
                <a:endParaRPr lang="en-US" sz="1400" dirty="0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6623057" y="3450030"/>
              <a:ext cx="4279884" cy="466264"/>
              <a:chOff x="6798003" y="3657978"/>
              <a:chExt cx="4279884" cy="466264"/>
            </a:xfrm>
          </p:grpSpPr>
          <p:sp>
            <p:nvSpPr>
              <p:cNvPr id="35" name="Rounded Rectangle 34"/>
              <p:cNvSpPr/>
              <p:nvPr/>
            </p:nvSpPr>
            <p:spPr>
              <a:xfrm>
                <a:off x="7134997" y="3657979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DSLOT</a:t>
                </a:r>
                <a:endParaRPr lang="en-US" sz="12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7951738" y="36579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BNE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7" name="Rounded Rectangle 36"/>
              <p:cNvSpPr/>
              <p:nvPr/>
            </p:nvSpPr>
            <p:spPr>
              <a:xfrm>
                <a:off x="8764200" y="36579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8" name="Rounded Rectangle 37"/>
              <p:cNvSpPr/>
              <p:nvPr/>
            </p:nvSpPr>
            <p:spPr>
              <a:xfrm>
                <a:off x="9575054" y="36579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9" name="Rounded Rectangle 38"/>
              <p:cNvSpPr/>
              <p:nvPr/>
            </p:nvSpPr>
            <p:spPr>
              <a:xfrm>
                <a:off x="10385908" y="36579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798003" y="373722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2</a:t>
                </a:r>
                <a:endParaRPr lang="en-US" sz="1400" dirty="0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6623057" y="4059630"/>
              <a:ext cx="4279884" cy="466264"/>
              <a:chOff x="6798003" y="4267578"/>
              <a:chExt cx="4279884" cy="466264"/>
            </a:xfrm>
          </p:grpSpPr>
          <p:sp>
            <p:nvSpPr>
              <p:cNvPr id="29" name="Rounded Rectangle 28"/>
              <p:cNvSpPr/>
              <p:nvPr/>
            </p:nvSpPr>
            <p:spPr>
              <a:xfrm>
                <a:off x="7134997" y="4267579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DSLOT</a:t>
                </a:r>
                <a:endParaRPr lang="en-US" sz="12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7951737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DSLOT</a:t>
                </a:r>
                <a:endParaRPr lang="en-US" sz="12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8764199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BNE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>
                <a:off x="9575053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3" name="Rounded Rectangle 32"/>
              <p:cNvSpPr/>
              <p:nvPr/>
            </p:nvSpPr>
            <p:spPr>
              <a:xfrm>
                <a:off x="10385908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798003" y="434682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3</a:t>
                </a:r>
                <a:endParaRPr lang="en-US" sz="1400" dirty="0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6623057" y="4669230"/>
              <a:ext cx="4279884" cy="466264"/>
              <a:chOff x="6798003" y="4267578"/>
              <a:chExt cx="4279884" cy="466264"/>
            </a:xfrm>
          </p:grpSpPr>
          <p:sp>
            <p:nvSpPr>
              <p:cNvPr id="23" name="Rounded Rectangle 22"/>
              <p:cNvSpPr/>
              <p:nvPr/>
            </p:nvSpPr>
            <p:spPr>
              <a:xfrm>
                <a:off x="7134997" y="4267579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7951737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DSLOT</a:t>
                </a:r>
                <a:endParaRPr lang="en-US" sz="12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8764199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DSLOT</a:t>
                </a:r>
                <a:endParaRPr lang="en-US" sz="12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9575053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BNE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>
                <a:off x="10385908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798003" y="434682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4</a:t>
                </a: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6623058" y="5263013"/>
              <a:ext cx="4279884" cy="466264"/>
              <a:chOff x="6798003" y="4267578"/>
              <a:chExt cx="4279884" cy="466264"/>
            </a:xfrm>
          </p:grpSpPr>
          <p:sp>
            <p:nvSpPr>
              <p:cNvPr id="17" name="Rounded Rectangle 16"/>
              <p:cNvSpPr/>
              <p:nvPr/>
            </p:nvSpPr>
            <p:spPr>
              <a:xfrm>
                <a:off x="7134997" y="4267579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7951737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>
                <a:off x="8764199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DSLOT</a:t>
                </a:r>
                <a:endParaRPr lang="en-US" sz="12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>
                <a:off x="9575053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DSLOT</a:t>
                </a:r>
                <a:endParaRPr lang="en-US" sz="12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>
                <a:off x="10385908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BNE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798003" y="434682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5</a:t>
                </a:r>
                <a:endParaRPr lang="en-US" sz="1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509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Branch Prediction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a branch is fetched, predict its outcome</a:t>
            </a:r>
          </a:p>
          <a:p>
            <a:r>
              <a:rPr lang="en-US" dirty="0" smtClean="0"/>
              <a:t>If prediction is wrong, flush instructions</a:t>
            </a:r>
          </a:p>
          <a:p>
            <a:r>
              <a:rPr lang="en-US" dirty="0" smtClean="0"/>
              <a:t>Worst-case CPI = stall</a:t>
            </a:r>
          </a:p>
          <a:p>
            <a:r>
              <a:rPr lang="en-US" dirty="0" smtClean="0"/>
              <a:t>Best-case CPI = delay slots</a:t>
            </a:r>
          </a:p>
          <a:p>
            <a:r>
              <a:rPr lang="en-US" dirty="0" smtClean="0"/>
              <a:t>Many prediction schemes</a:t>
            </a:r>
          </a:p>
          <a:p>
            <a:r>
              <a:rPr lang="en-US" dirty="0" smtClean="0"/>
              <a:t>A good predictor will have close to minimal CPI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t>7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730149" y="2585439"/>
            <a:ext cx="4279886" cy="3242363"/>
            <a:chOff x="6623057" y="2486914"/>
            <a:chExt cx="4279886" cy="3242363"/>
          </a:xfrm>
        </p:grpSpPr>
        <p:grpSp>
          <p:nvGrpSpPr>
            <p:cNvPr id="8" name="Group 7"/>
            <p:cNvGrpSpPr/>
            <p:nvPr/>
          </p:nvGrpSpPr>
          <p:grpSpPr>
            <a:xfrm>
              <a:off x="7131154" y="2486914"/>
              <a:ext cx="3695262" cy="372907"/>
              <a:chOff x="6836541" y="2785478"/>
              <a:chExt cx="3695262" cy="372907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6836541" y="2789053"/>
                <a:ext cx="3497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IF</a:t>
                </a:r>
                <a:endParaRPr lang="en-US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621486" y="2789053"/>
                <a:ext cx="4090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ID</a:t>
                </a:r>
                <a:endParaRPr lang="en-US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8416048" y="2785478"/>
                <a:ext cx="4491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EX</a:t>
                </a:r>
                <a:endParaRPr lang="en-US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9085838" y="2785478"/>
                <a:ext cx="7312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MEM</a:t>
                </a:r>
                <a:endParaRPr lang="en-US" dirty="0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9992873" y="2785478"/>
                <a:ext cx="5389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WB</a:t>
                </a:r>
                <a:endParaRPr lang="en-US" dirty="0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6623057" y="2859820"/>
              <a:ext cx="4279886" cy="466265"/>
              <a:chOff x="6798003" y="3067768"/>
              <a:chExt cx="4279886" cy="466265"/>
            </a:xfrm>
          </p:grpSpPr>
          <p:sp>
            <p:nvSpPr>
              <p:cNvPr id="38" name="Rounded Rectangle 37"/>
              <p:cNvSpPr/>
              <p:nvPr/>
            </p:nvSpPr>
            <p:spPr>
              <a:xfrm>
                <a:off x="7134998" y="3067770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ysClr val="windowText" lastClr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BNE</a:t>
                </a:r>
                <a:endParaRPr lang="en-US" dirty="0">
                  <a:solidFill>
                    <a:sysClr val="windowText" lastClr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9" name="Rounded Rectangle 38"/>
              <p:cNvSpPr/>
              <p:nvPr/>
            </p:nvSpPr>
            <p:spPr>
              <a:xfrm>
                <a:off x="7951739" y="3067769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8764200" y="3067769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1" name="Rounded Rectangle 40"/>
              <p:cNvSpPr/>
              <p:nvPr/>
            </p:nvSpPr>
            <p:spPr>
              <a:xfrm>
                <a:off x="9575055" y="3067769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2" name="Rounded Rectangle 41"/>
              <p:cNvSpPr/>
              <p:nvPr/>
            </p:nvSpPr>
            <p:spPr>
              <a:xfrm>
                <a:off x="10385910" y="306776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6798003" y="314701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1</a:t>
                </a:r>
                <a:endParaRPr lang="en-US" sz="1400" dirty="0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6623057" y="3450030"/>
              <a:ext cx="4279884" cy="466264"/>
              <a:chOff x="6798003" y="3657978"/>
              <a:chExt cx="4279884" cy="466264"/>
            </a:xfrm>
          </p:grpSpPr>
          <p:sp>
            <p:nvSpPr>
              <p:cNvPr id="32" name="Rounded Rectangle 31"/>
              <p:cNvSpPr/>
              <p:nvPr/>
            </p:nvSpPr>
            <p:spPr>
              <a:xfrm>
                <a:off x="7134997" y="3657979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</a:t>
                </a:r>
              </a:p>
            </p:txBody>
          </p:sp>
          <p:sp>
            <p:nvSpPr>
              <p:cNvPr id="33" name="Rounded Rectangle 32"/>
              <p:cNvSpPr/>
              <p:nvPr/>
            </p:nvSpPr>
            <p:spPr>
              <a:xfrm>
                <a:off x="7951738" y="36579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BNE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4" name="Rounded Rectangle 33"/>
              <p:cNvSpPr/>
              <p:nvPr/>
            </p:nvSpPr>
            <p:spPr>
              <a:xfrm>
                <a:off x="8764200" y="36579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9575054" y="36579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10385908" y="36579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6798003" y="373722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2</a:t>
                </a:r>
                <a:endParaRPr lang="en-US" sz="1400" dirty="0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6623057" y="4059630"/>
              <a:ext cx="4279884" cy="466264"/>
              <a:chOff x="6798003" y="4267578"/>
              <a:chExt cx="4279884" cy="466264"/>
            </a:xfrm>
          </p:grpSpPr>
          <p:sp>
            <p:nvSpPr>
              <p:cNvPr id="26" name="Rounded Rectangle 25"/>
              <p:cNvSpPr/>
              <p:nvPr/>
            </p:nvSpPr>
            <p:spPr>
              <a:xfrm>
                <a:off x="7134997" y="4267579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2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>
                <a:off x="7951737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8764199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BNE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9575053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10385908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6798003" y="434682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3</a:t>
                </a:r>
                <a:endParaRPr lang="en-US" sz="1400" dirty="0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623057" y="4669230"/>
              <a:ext cx="4279884" cy="466264"/>
              <a:chOff x="6798003" y="4267578"/>
              <a:chExt cx="4279884" cy="466264"/>
            </a:xfrm>
          </p:grpSpPr>
          <p:sp>
            <p:nvSpPr>
              <p:cNvPr id="20" name="Rounded Rectangle 19"/>
              <p:cNvSpPr/>
              <p:nvPr/>
            </p:nvSpPr>
            <p:spPr>
              <a:xfrm>
                <a:off x="7134997" y="4267579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>
                <a:off x="7951737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NOP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8764199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NOP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23" name="Rounded Rectangle 22"/>
              <p:cNvSpPr/>
              <p:nvPr/>
            </p:nvSpPr>
            <p:spPr>
              <a:xfrm>
                <a:off x="9575053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BNE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10385908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6798003" y="434682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4</a:t>
                </a: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6623058" y="5263013"/>
              <a:ext cx="4279884" cy="466264"/>
              <a:chOff x="6798003" y="4267578"/>
              <a:chExt cx="4279884" cy="466264"/>
            </a:xfrm>
          </p:grpSpPr>
          <p:sp>
            <p:nvSpPr>
              <p:cNvPr id="14" name="Rounded Rectangle 13"/>
              <p:cNvSpPr/>
              <p:nvPr/>
            </p:nvSpPr>
            <p:spPr>
              <a:xfrm>
                <a:off x="7134997" y="4267579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7951737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8764199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NOP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9575053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NOP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10385908" y="4267578"/>
                <a:ext cx="691979" cy="466263"/>
              </a:xfrm>
              <a:prstGeom prst="roundRect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BNE</a:t>
                </a:r>
                <a:endParaRPr lang="en-US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798003" y="4346820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5</a:t>
                </a:r>
                <a:endParaRPr lang="en-US" sz="1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1061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vs. Dynamic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Static Branch Prediction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Always predict the </a:t>
            </a:r>
            <a:r>
              <a:rPr lang="en-US" smtClean="0"/>
              <a:t>same </a:t>
            </a:r>
            <a:r>
              <a:rPr lang="en-US" smtClean="0"/>
              <a:t>value</a:t>
            </a:r>
          </a:p>
          <a:p>
            <a:r>
              <a:rPr lang="en-US" smtClean="0"/>
              <a:t>OR1200 </a:t>
            </a:r>
            <a:r>
              <a:rPr lang="en-US" dirty="0" smtClean="0"/>
              <a:t>always predicts not-taken</a:t>
            </a:r>
          </a:p>
          <a:p>
            <a:pPr lvl="1"/>
            <a:r>
              <a:rPr lang="en-US" dirty="0" smtClean="0"/>
              <a:t>With one delay slot</a:t>
            </a:r>
          </a:p>
          <a:p>
            <a:pPr lvl="1"/>
            <a:r>
              <a:rPr lang="en-US" dirty="0" smtClean="0"/>
              <a:t>When branch is taken, one instruction is flushed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Dynamic Branch Prediction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Remember past predictions</a:t>
            </a:r>
          </a:p>
          <a:p>
            <a:r>
              <a:rPr lang="en-US" dirty="0" smtClean="0"/>
              <a:t>Base current prediction on history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t>8</a:t>
            </a:fld>
            <a:endParaRPr lang="en-US"/>
          </a:p>
        </p:txBody>
      </p:sp>
      <p:grpSp>
        <p:nvGrpSpPr>
          <p:cNvPr id="87" name="Group 86"/>
          <p:cNvGrpSpPr/>
          <p:nvPr/>
        </p:nvGrpSpPr>
        <p:grpSpPr>
          <a:xfrm>
            <a:off x="6623222" y="4135397"/>
            <a:ext cx="3068255" cy="2070930"/>
            <a:chOff x="6623222" y="4135397"/>
            <a:chExt cx="3068255" cy="2070930"/>
          </a:xfrm>
        </p:grpSpPr>
        <p:sp>
          <p:nvSpPr>
            <p:cNvPr id="10" name="Oval 9"/>
            <p:cNvSpPr/>
            <p:nvPr/>
          </p:nvSpPr>
          <p:spPr>
            <a:xfrm>
              <a:off x="7109942" y="4442022"/>
              <a:ext cx="1029730" cy="60136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Not Taken</a:t>
              </a:r>
              <a:endParaRPr lang="en-US" sz="1400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8649047" y="4442022"/>
              <a:ext cx="1029730" cy="60136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Not Taken</a:t>
              </a:r>
              <a:endParaRPr lang="en-US" sz="1400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7109942" y="5600853"/>
              <a:ext cx="1029730" cy="601362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Taken</a:t>
              </a:r>
              <a:endParaRPr lang="en-US" sz="1400"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8649047" y="5604964"/>
              <a:ext cx="1029730" cy="601362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Taken</a:t>
              </a:r>
              <a:endParaRPr lang="en-US" sz="1400" dirty="0"/>
            </a:p>
          </p:txBody>
        </p:sp>
        <p:cxnSp>
          <p:nvCxnSpPr>
            <p:cNvPr id="46" name="Curved Connector 45"/>
            <p:cNvCxnSpPr>
              <a:stCxn id="10" idx="0"/>
              <a:endCxn id="11" idx="0"/>
            </p:cNvCxnSpPr>
            <p:nvPr/>
          </p:nvCxnSpPr>
          <p:spPr>
            <a:xfrm rot="5400000" flipH="1" flipV="1">
              <a:off x="8394359" y="3672470"/>
              <a:ext cx="12700" cy="1539105"/>
            </a:xfrm>
            <a:prstGeom prst="curvedConnector3">
              <a:avLst>
                <a:gd name="adj1" fmla="val 1800000"/>
              </a:avLst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8" name="Curved Connector 47"/>
            <p:cNvCxnSpPr>
              <a:stCxn id="11" idx="4"/>
              <a:endCxn id="10" idx="4"/>
            </p:cNvCxnSpPr>
            <p:nvPr/>
          </p:nvCxnSpPr>
          <p:spPr>
            <a:xfrm rot="5400000">
              <a:off x="8394360" y="4273832"/>
              <a:ext cx="12700" cy="1539105"/>
            </a:xfrm>
            <a:prstGeom prst="curvedConnector3">
              <a:avLst>
                <a:gd name="adj1" fmla="val 180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urved Connector 49"/>
            <p:cNvCxnSpPr>
              <a:stCxn id="11" idx="6"/>
              <a:endCxn id="13" idx="6"/>
            </p:cNvCxnSpPr>
            <p:nvPr/>
          </p:nvCxnSpPr>
          <p:spPr>
            <a:xfrm>
              <a:off x="9678777" y="4742703"/>
              <a:ext cx="12700" cy="1162942"/>
            </a:xfrm>
            <a:prstGeom prst="curvedConnector3">
              <a:avLst>
                <a:gd name="adj1" fmla="val 1800000"/>
              </a:avLst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4" name="Curved Connector 53"/>
            <p:cNvCxnSpPr>
              <a:stCxn id="13" idx="2"/>
              <a:endCxn id="11" idx="2"/>
            </p:cNvCxnSpPr>
            <p:nvPr/>
          </p:nvCxnSpPr>
          <p:spPr>
            <a:xfrm rot="10800000">
              <a:off x="8649047" y="4742703"/>
              <a:ext cx="12700" cy="1162942"/>
            </a:xfrm>
            <a:prstGeom prst="curvedConnector3">
              <a:avLst>
                <a:gd name="adj1" fmla="val 180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urved Connector 55"/>
            <p:cNvCxnSpPr>
              <a:stCxn id="13" idx="4"/>
              <a:endCxn id="12" idx="4"/>
            </p:cNvCxnSpPr>
            <p:nvPr/>
          </p:nvCxnSpPr>
          <p:spPr>
            <a:xfrm rot="5400000" flipH="1">
              <a:off x="8392304" y="5434719"/>
              <a:ext cx="4111" cy="1539105"/>
            </a:xfrm>
            <a:prstGeom prst="curvedConnector3">
              <a:avLst>
                <a:gd name="adj1" fmla="val -5560691"/>
              </a:avLst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0" name="Curved Connector 59"/>
            <p:cNvCxnSpPr>
              <a:stCxn id="10" idx="1"/>
              <a:endCxn id="10" idx="3"/>
            </p:cNvCxnSpPr>
            <p:nvPr/>
          </p:nvCxnSpPr>
          <p:spPr>
            <a:xfrm rot="16200000" flipH="1">
              <a:off x="7048128" y="4742703"/>
              <a:ext cx="425228" cy="12700"/>
            </a:xfrm>
            <a:prstGeom prst="curvedConnector5">
              <a:avLst>
                <a:gd name="adj1" fmla="val -53759"/>
                <a:gd name="adj2" fmla="val -5963953"/>
                <a:gd name="adj3" fmla="val 153759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urved Connector 62"/>
            <p:cNvCxnSpPr>
              <a:stCxn id="12" idx="1"/>
              <a:endCxn id="12" idx="3"/>
            </p:cNvCxnSpPr>
            <p:nvPr/>
          </p:nvCxnSpPr>
          <p:spPr>
            <a:xfrm rot="16200000" flipH="1">
              <a:off x="7048128" y="5901534"/>
              <a:ext cx="425228" cy="12700"/>
            </a:xfrm>
            <a:prstGeom prst="curvedConnector5">
              <a:avLst>
                <a:gd name="adj1" fmla="val -53759"/>
                <a:gd name="adj2" fmla="val -5899087"/>
                <a:gd name="adj3" fmla="val 153759"/>
              </a:avLst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6" name="Curved Connector 65"/>
            <p:cNvCxnSpPr>
              <a:stCxn id="12" idx="0"/>
              <a:endCxn id="13" idx="0"/>
            </p:cNvCxnSpPr>
            <p:nvPr/>
          </p:nvCxnSpPr>
          <p:spPr>
            <a:xfrm rot="16200000" flipH="1">
              <a:off x="8392303" y="4833356"/>
              <a:ext cx="4111" cy="1539105"/>
            </a:xfrm>
            <a:prstGeom prst="curvedConnector3">
              <a:avLst>
                <a:gd name="adj1" fmla="val -5560691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urved Connector 68"/>
            <p:cNvCxnSpPr>
              <a:endCxn id="10" idx="0"/>
            </p:cNvCxnSpPr>
            <p:nvPr/>
          </p:nvCxnSpPr>
          <p:spPr>
            <a:xfrm>
              <a:off x="6623222" y="4135397"/>
              <a:ext cx="1001585" cy="306625"/>
            </a:xfrm>
            <a:prstGeom prst="curvedConnector2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8" name="Group 87"/>
          <p:cNvGrpSpPr/>
          <p:nvPr/>
        </p:nvGrpSpPr>
        <p:grpSpPr>
          <a:xfrm>
            <a:off x="10036757" y="4036299"/>
            <a:ext cx="2118867" cy="1000278"/>
            <a:chOff x="9888469" y="4082980"/>
            <a:chExt cx="2118867" cy="1000278"/>
          </a:xfrm>
        </p:grpSpPr>
        <p:cxnSp>
          <p:nvCxnSpPr>
            <p:cNvPr id="76" name="Straight Arrow Connector 75"/>
            <p:cNvCxnSpPr/>
            <p:nvPr/>
          </p:nvCxnSpPr>
          <p:spPr>
            <a:xfrm>
              <a:off x="9888469" y="4213785"/>
              <a:ext cx="48603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>
              <a:off x="9888469" y="4568013"/>
              <a:ext cx="48603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10405615" y="4438253"/>
              <a:ext cx="141737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Branch was Taken</a:t>
              </a:r>
              <a:endParaRPr lang="en-US" sz="1100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405615" y="4082980"/>
              <a:ext cx="160172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Branch wasn’t Taken</a:t>
              </a:r>
              <a:endParaRPr lang="en-US" sz="1100" dirty="0"/>
            </a:p>
          </p:txBody>
        </p:sp>
        <p:sp>
          <p:nvSpPr>
            <p:cNvPr id="85" name="Oval 84"/>
            <p:cNvSpPr/>
            <p:nvPr/>
          </p:nvSpPr>
          <p:spPr>
            <a:xfrm>
              <a:off x="9895998" y="4812091"/>
              <a:ext cx="464327" cy="271167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0405615" y="4808376"/>
              <a:ext cx="13965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Branch Prediction</a:t>
              </a:r>
              <a:endParaRPr 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2780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Branch Prediction Implementation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Static branch </a:t>
            </a:r>
            <a:r>
              <a:rPr lang="en-US" dirty="0" smtClean="0"/>
              <a:t>predictor</a:t>
            </a:r>
          </a:p>
          <a:p>
            <a:r>
              <a:rPr lang="en-US" dirty="0" smtClean="0"/>
              <a:t>Because of delay slot, not used until branch is already in decode</a:t>
            </a:r>
          </a:p>
          <a:p>
            <a:r>
              <a:rPr lang="en-US" dirty="0"/>
              <a:t>Compare target address to instruction address</a:t>
            </a:r>
          </a:p>
          <a:p>
            <a:pPr lvl="1"/>
            <a:r>
              <a:rPr lang="en-US" dirty="0"/>
              <a:t>If </a:t>
            </a:r>
            <a:r>
              <a:rPr lang="en-US" dirty="0" smtClean="0"/>
              <a:t>smaller (backward branch), </a:t>
            </a:r>
            <a:r>
              <a:rPr lang="en-US" dirty="0"/>
              <a:t>take branch</a:t>
            </a:r>
          </a:p>
          <a:p>
            <a:pPr lvl="1"/>
            <a:r>
              <a:rPr lang="en-US" dirty="0"/>
              <a:t>If </a:t>
            </a:r>
            <a:r>
              <a:rPr lang="en-US" dirty="0" smtClean="0"/>
              <a:t>larger (forward branch), </a:t>
            </a:r>
            <a:r>
              <a:rPr lang="en-US" dirty="0"/>
              <a:t>don’t take </a:t>
            </a:r>
            <a:r>
              <a:rPr lang="en-US" dirty="0" smtClean="0"/>
              <a:t>branch</a:t>
            </a:r>
          </a:p>
          <a:p>
            <a:r>
              <a:rPr lang="en-US" dirty="0" smtClean="0"/>
              <a:t>Minimal changes to existing modules required</a:t>
            </a:r>
          </a:p>
          <a:p>
            <a:r>
              <a:rPr lang="en-US" dirty="0" smtClean="0"/>
              <a:t>Delay slot is preserved if prediction is incorrect to maintain backwards compatibility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19F1-2BD8-4C69-8908-25915566AFE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30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FE1EB5C7-81A8-4CBA-AE6E-B3BF73DC38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506</TotalTime>
  <Words>748</Words>
  <Application>Microsoft Office PowerPoint</Application>
  <PresentationFormat>Custom</PresentationFormat>
  <Paragraphs>241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Vapor Trail</vt:lpstr>
      <vt:lpstr>Branch Prediction for the OR1200 Pipeline</vt:lpstr>
      <vt:lpstr>Outline</vt:lpstr>
      <vt:lpstr>OR2100 Pipeline Overview</vt:lpstr>
      <vt:lpstr>Motivation for Branch Prediction</vt:lpstr>
      <vt:lpstr>Stalling</vt:lpstr>
      <vt:lpstr>Delay Slot</vt:lpstr>
      <vt:lpstr>Branch Prediction</vt:lpstr>
      <vt:lpstr>Static vs. Dynamic</vt:lpstr>
      <vt:lpstr> Branch Prediction Implementation</vt:lpstr>
      <vt:lpstr>Theoretical Performance</vt:lpstr>
      <vt:lpstr>Design Compiler</vt:lpstr>
      <vt:lpstr>IC Compiler</vt:lpstr>
      <vt:lpstr>IC Compiler Layout</vt:lpstr>
      <vt:lpstr>Conclusions  and Future Work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Branch Prediction for the OR1200 Pipeline</dc:title>
  <dc:creator>Alec</dc:creator>
  <cp:lastModifiedBy>Alec</cp:lastModifiedBy>
  <cp:revision>41</cp:revision>
  <dcterms:created xsi:type="dcterms:W3CDTF">2014-05-08T14:58:24Z</dcterms:created>
  <dcterms:modified xsi:type="dcterms:W3CDTF">2014-05-09T02:26:04Z</dcterms:modified>
</cp:coreProperties>
</file>